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64" r:id="rId4"/>
    <p:sldId id="263" r:id="rId5"/>
    <p:sldId id="265" r:id="rId6"/>
    <p:sldId id="268" r:id="rId7"/>
    <p:sldId id="258" r:id="rId8"/>
    <p:sldId id="259" r:id="rId9"/>
    <p:sldId id="260" r:id="rId10"/>
    <p:sldId id="261" r:id="rId11"/>
    <p:sldId id="262" r:id="rId12"/>
    <p:sldId id="266" r:id="rId13"/>
    <p:sldId id="267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52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95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63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2357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370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256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655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98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77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88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711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3B6DA-B745-CE4C-9C2D-0C780A702EB5}" type="datetimeFigureOut">
              <a:rPr lang="es-ES" smtClean="0"/>
              <a:t>5/19/14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D2FD-CC74-9547-A60A-3C474E174E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457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Relationship Id="rId17" Type="http://schemas.openxmlformats.org/officeDocument/2006/relationships/image" Target="../media/image27.png"/><Relationship Id="rId18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7581" y="672501"/>
            <a:ext cx="7175351" cy="1793167"/>
          </a:xfrm>
        </p:spPr>
        <p:txBody>
          <a:bodyPr/>
          <a:lstStyle/>
          <a:p>
            <a:r>
              <a:rPr lang="es-ES" sz="3200" dirty="0" smtClean="0"/>
              <a:t>Propuesta para Control y Manejo de Redes Sociales</a:t>
            </a:r>
            <a:endParaRPr lang="es-E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3795" y="4424947"/>
            <a:ext cx="5637010" cy="1509717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s-ES" dirty="0" smtClean="0"/>
              <a:t>Cliente: IMLLA SAS</a:t>
            </a:r>
          </a:p>
          <a:p>
            <a:pPr algn="r"/>
            <a:r>
              <a:rPr lang="es-ES" dirty="0" smtClean="0"/>
              <a:t>Objetivo: Incrementar </a:t>
            </a:r>
            <a:r>
              <a:rPr lang="es-ES" dirty="0" err="1" smtClean="0"/>
              <a:t>brand</a:t>
            </a:r>
            <a:r>
              <a:rPr lang="es-ES" dirty="0" smtClean="0"/>
              <a:t> </a:t>
            </a:r>
            <a:r>
              <a:rPr lang="es-ES" dirty="0" err="1" smtClean="0"/>
              <a:t>awareness</a:t>
            </a:r>
            <a:r>
              <a:rPr lang="es-ES" dirty="0" smtClean="0"/>
              <a:t>.</a:t>
            </a:r>
          </a:p>
          <a:p>
            <a:pPr algn="r"/>
            <a:endParaRPr lang="es-ES" dirty="0" smtClean="0"/>
          </a:p>
          <a:p>
            <a:pPr algn="r"/>
            <a:r>
              <a:rPr lang="es-ES" dirty="0" err="1" smtClean="0"/>
              <a:t>Videocom</a:t>
            </a:r>
            <a:r>
              <a:rPr lang="es-ES" dirty="0" smtClean="0"/>
              <a:t> Ltda.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6772" b="10826"/>
          <a:stretch/>
        </p:blipFill>
        <p:spPr>
          <a:xfrm>
            <a:off x="0" y="5934664"/>
            <a:ext cx="3987554" cy="92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53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Tiempos, Proyecciones &amp; Aspiraciones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Apoyo de forma permanente. </a:t>
            </a:r>
          </a:p>
          <a:p>
            <a:r>
              <a:rPr lang="es-ES" dirty="0" smtClean="0"/>
              <a:t>Crecimiento de usuarios en cada medio. 6 meses.</a:t>
            </a:r>
          </a:p>
          <a:p>
            <a:pPr lvl="1"/>
            <a:r>
              <a:rPr lang="es-ES" dirty="0"/>
              <a:t>Facebook</a:t>
            </a:r>
            <a:r>
              <a:rPr lang="es-ES" dirty="0" smtClean="0"/>
              <a:t>. 500 Personas.</a:t>
            </a:r>
            <a:endParaRPr lang="es-ES" dirty="0"/>
          </a:p>
          <a:p>
            <a:pPr lvl="1"/>
            <a:r>
              <a:rPr lang="es-ES" dirty="0" err="1"/>
              <a:t>Linkedin</a:t>
            </a:r>
            <a:r>
              <a:rPr lang="es-ES" dirty="0" smtClean="0"/>
              <a:t>. 100 Contactos.</a:t>
            </a:r>
            <a:endParaRPr lang="es-ES" dirty="0"/>
          </a:p>
          <a:p>
            <a:pPr lvl="1"/>
            <a:r>
              <a:rPr lang="es-ES" dirty="0" err="1"/>
              <a:t>Twitter</a:t>
            </a:r>
            <a:r>
              <a:rPr lang="es-ES" dirty="0" smtClean="0"/>
              <a:t>. 500 Seguidores.</a:t>
            </a:r>
            <a:endParaRPr lang="es-ES" dirty="0"/>
          </a:p>
          <a:p>
            <a:pPr lvl="1"/>
            <a:r>
              <a:rPr lang="es-ES" dirty="0" err="1" smtClean="0"/>
              <a:t>Instagram</a:t>
            </a:r>
            <a:r>
              <a:rPr lang="es-ES" dirty="0" smtClean="0"/>
              <a:t>. 500 Seguidores.</a:t>
            </a:r>
          </a:p>
          <a:p>
            <a:endParaRPr lang="es-ES" dirty="0" smtClean="0"/>
          </a:p>
          <a:p>
            <a:r>
              <a:rPr lang="es-ES" dirty="0" err="1" smtClean="0"/>
              <a:t>Busqueda</a:t>
            </a:r>
            <a:r>
              <a:rPr lang="es-ES" dirty="0" smtClean="0"/>
              <a:t> de un crecimiento sostenido del target.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0293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2303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932" y="2413000"/>
            <a:ext cx="3492500" cy="23241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600" y="2108200"/>
            <a:ext cx="3098800" cy="26289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000" y="3422650"/>
            <a:ext cx="3009900" cy="27051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5283" y="2108200"/>
            <a:ext cx="2857500" cy="2857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500" y="333832"/>
            <a:ext cx="3175000" cy="25527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764" y="4281999"/>
            <a:ext cx="3492500" cy="23241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9900" y="4597400"/>
            <a:ext cx="3594100" cy="22606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53100" y="333832"/>
            <a:ext cx="3390900" cy="23876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764" y="295732"/>
            <a:ext cx="3352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61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2400300"/>
            <a:ext cx="3975100" cy="20447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500" y="2324100"/>
            <a:ext cx="3670300" cy="2209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600" y="2374900"/>
            <a:ext cx="3848100" cy="2108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9300" y="1828800"/>
            <a:ext cx="2552700" cy="31877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2082800"/>
            <a:ext cx="3035300" cy="26797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8300" y="2197100"/>
            <a:ext cx="3314700" cy="24511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9600" y="1993900"/>
            <a:ext cx="2844800" cy="28575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100" y="2057400"/>
            <a:ext cx="2971800" cy="27432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21000" y="2197100"/>
            <a:ext cx="3289300" cy="24638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97200" y="2133600"/>
            <a:ext cx="3136900" cy="25908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59100" y="2171700"/>
            <a:ext cx="3225800" cy="25146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36900" y="1993900"/>
            <a:ext cx="2857500" cy="28575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21000" y="469900"/>
            <a:ext cx="2984500" cy="27178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62025" y="3594100"/>
            <a:ext cx="2857500" cy="28448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600" y="4056303"/>
            <a:ext cx="3111500" cy="26162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94400" y="0"/>
            <a:ext cx="3149600" cy="405630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1600" y="137600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64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Target/Grupo Objetivo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400" dirty="0" smtClean="0"/>
              <a:t>Hombres (</a:t>
            </a:r>
            <a:r>
              <a:rPr lang="es-ES" sz="2400" dirty="0" err="1" smtClean="0"/>
              <a:t>mayoria</a:t>
            </a:r>
            <a:r>
              <a:rPr lang="es-ES" sz="2400" dirty="0" smtClean="0"/>
              <a:t>) y mujeres que tengan </a:t>
            </a:r>
            <a:r>
              <a:rPr lang="es-ES" sz="2400" dirty="0" err="1" smtClean="0"/>
              <a:t>vehiculo</a:t>
            </a:r>
            <a:r>
              <a:rPr lang="es-ES" sz="2400" dirty="0" smtClean="0"/>
              <a:t> en Colombia y que pertenezcan a estratos 4, 5 y 6.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Ubicados en Colombia.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Adicionalmente un grupo de usuarios </a:t>
            </a:r>
            <a:r>
              <a:rPr lang="es-ES" sz="2400" dirty="0" err="1" smtClean="0"/>
              <a:t>aspiracionales</a:t>
            </a:r>
            <a:r>
              <a:rPr lang="es-ES" sz="2400" dirty="0" smtClean="0"/>
              <a:t> con </a:t>
            </a:r>
            <a:r>
              <a:rPr lang="es-ES" sz="2400" dirty="0" err="1" smtClean="0"/>
              <a:t>interes</a:t>
            </a:r>
            <a:r>
              <a:rPr lang="es-ES" sz="2400" dirty="0" smtClean="0"/>
              <a:t> y gusto por los </a:t>
            </a:r>
            <a:r>
              <a:rPr lang="es-ES" sz="2400" dirty="0" err="1" smtClean="0"/>
              <a:t>vehiculos</a:t>
            </a:r>
            <a:r>
              <a:rPr lang="es-ES" sz="2400" dirty="0" smtClean="0"/>
              <a:t> que vayan a ser propietarios de uno en los </a:t>
            </a:r>
            <a:r>
              <a:rPr lang="es-ES" sz="2400" dirty="0" err="1" smtClean="0"/>
              <a:t>proximos</a:t>
            </a:r>
            <a:r>
              <a:rPr lang="es-ES" sz="2400" dirty="0" smtClean="0"/>
              <a:t> 5 a 10 </a:t>
            </a:r>
            <a:r>
              <a:rPr lang="es-ES" sz="2400" dirty="0" err="1" smtClean="0"/>
              <a:t>anios</a:t>
            </a:r>
            <a:r>
              <a:rPr lang="es-ES" sz="2400" dirty="0" smtClean="0"/>
              <a:t>.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986870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Marca &amp; Atributos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dirty="0" err="1" smtClean="0"/>
              <a:t>Dunlop</a:t>
            </a:r>
            <a:endParaRPr lang="es-ES" dirty="0" smtClean="0"/>
          </a:p>
          <a:p>
            <a:pPr algn="just"/>
            <a:r>
              <a:rPr lang="es-ES" dirty="0" smtClean="0"/>
              <a:t>Marca de </a:t>
            </a:r>
            <a:r>
              <a:rPr lang="es-ES" dirty="0" err="1" smtClean="0"/>
              <a:t>tradicion</a:t>
            </a:r>
            <a:r>
              <a:rPr lang="es-ES" dirty="0" smtClean="0"/>
              <a:t> (John </a:t>
            </a:r>
            <a:r>
              <a:rPr lang="es-ES" dirty="0" err="1" smtClean="0"/>
              <a:t>Boyd</a:t>
            </a:r>
            <a:r>
              <a:rPr lang="es-ES" dirty="0" smtClean="0"/>
              <a:t> </a:t>
            </a:r>
            <a:r>
              <a:rPr lang="es-ES" dirty="0" err="1" smtClean="0"/>
              <a:t>Dunlop</a:t>
            </a:r>
            <a:r>
              <a:rPr lang="es-ES" dirty="0" smtClean="0"/>
              <a:t> fue el inventor de la llanta) muy popular en </a:t>
            </a:r>
            <a:r>
              <a:rPr lang="es-ES" dirty="0"/>
              <a:t>e</a:t>
            </a:r>
            <a:r>
              <a:rPr lang="es-ES" dirty="0" smtClean="0"/>
              <a:t>l mercado Europeo con </a:t>
            </a:r>
            <a:r>
              <a:rPr lang="es-ES" dirty="0" err="1" smtClean="0"/>
              <a:t>disenos</a:t>
            </a:r>
            <a:r>
              <a:rPr lang="es-ES" dirty="0" smtClean="0"/>
              <a:t> muy enfocados hacia la seguridad y la durabilidad.</a:t>
            </a:r>
          </a:p>
          <a:p>
            <a:pPr marL="0" indent="0" algn="just">
              <a:buNone/>
            </a:pPr>
            <a:r>
              <a:rPr lang="es-ES" dirty="0" err="1" smtClean="0"/>
              <a:t>Toyo</a:t>
            </a:r>
            <a:endParaRPr lang="es-ES" dirty="0" smtClean="0"/>
          </a:p>
          <a:p>
            <a:pPr algn="just"/>
            <a:r>
              <a:rPr lang="es-ES" dirty="0" smtClean="0"/>
              <a:t>Marca con </a:t>
            </a:r>
            <a:r>
              <a:rPr lang="es-ES" dirty="0" err="1" smtClean="0"/>
              <a:t>disenos</a:t>
            </a:r>
            <a:r>
              <a:rPr lang="es-ES" dirty="0" smtClean="0"/>
              <a:t> agresivos con </a:t>
            </a:r>
            <a:r>
              <a:rPr lang="es-ES" dirty="0" err="1" smtClean="0"/>
              <a:t>enfasis</a:t>
            </a:r>
            <a:r>
              <a:rPr lang="es-ES" dirty="0" smtClean="0"/>
              <a:t> en </a:t>
            </a:r>
            <a:r>
              <a:rPr lang="es-ES" dirty="0" err="1" smtClean="0"/>
              <a:t>vehiculos</a:t>
            </a:r>
            <a:r>
              <a:rPr lang="es-ES" dirty="0" smtClean="0"/>
              <a:t> deportivos especialmente camionetas. Gran enfoque en </a:t>
            </a:r>
            <a:r>
              <a:rPr lang="es-ES" dirty="0" err="1" smtClean="0"/>
              <a:t>diseno</a:t>
            </a:r>
            <a:r>
              <a:rPr lang="es-ES" dirty="0" smtClean="0"/>
              <a:t> y calidad.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9982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Las Ventajas de la Presencia en las Redes Sociales en la Actualidad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34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Objetivos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 smtClean="0"/>
              <a:t>Mostrar la marca.</a:t>
            </a:r>
          </a:p>
          <a:p>
            <a:r>
              <a:rPr lang="es-ES" dirty="0" smtClean="0"/>
              <a:t>Incrementar las ventas y los nuevos clientes hacia la marca.</a:t>
            </a:r>
          </a:p>
          <a:p>
            <a:r>
              <a:rPr lang="es-ES" dirty="0" smtClean="0"/>
              <a:t>Lograr que los usuarios se enamoren y se involucren con la marca.</a:t>
            </a:r>
          </a:p>
          <a:p>
            <a:r>
              <a:rPr lang="es-ES" dirty="0" smtClean="0"/>
              <a:t>Generar trafico y gente hacia los objetivos de la empresa.</a:t>
            </a:r>
          </a:p>
          <a:p>
            <a:r>
              <a:rPr lang="es-ES" dirty="0" smtClean="0"/>
              <a:t>Canalizar comentarios y respuestas hacia los departamentos correctos. Manejo de quejas y reclamos.</a:t>
            </a:r>
          </a:p>
          <a:p>
            <a:r>
              <a:rPr lang="es-ES" dirty="0" smtClean="0"/>
              <a:t>Incrementar la </a:t>
            </a:r>
            <a:r>
              <a:rPr lang="es-ES" dirty="0" err="1" smtClean="0"/>
              <a:t>satisfaccion</a:t>
            </a:r>
            <a:r>
              <a:rPr lang="es-ES" dirty="0" smtClean="0"/>
              <a:t> del cliente.</a:t>
            </a:r>
          </a:p>
          <a:p>
            <a:r>
              <a:rPr lang="es-ES" dirty="0" smtClean="0"/>
              <a:t>Ser un canal adicional de contacto con el cliente.</a:t>
            </a:r>
          </a:p>
          <a:p>
            <a:r>
              <a:rPr lang="es-ES" dirty="0" smtClean="0"/>
              <a:t>Realizar eventos online y offline para incrementar la </a:t>
            </a:r>
            <a:r>
              <a:rPr lang="es-ES" dirty="0" err="1" smtClean="0"/>
              <a:t>categoria</a:t>
            </a:r>
            <a:r>
              <a:rPr lang="es-ES" dirty="0" smtClean="0"/>
              <a:t>.</a:t>
            </a:r>
          </a:p>
          <a:p>
            <a:r>
              <a:rPr lang="es-ES" dirty="0" smtClean="0"/>
              <a:t>Promover eventos y productos.</a:t>
            </a:r>
          </a:p>
          <a:p>
            <a:r>
              <a:rPr lang="es-ES" dirty="0" smtClean="0"/>
              <a:t>Ofrecer promociones, regalos y descuentos.</a:t>
            </a:r>
          </a:p>
          <a:p>
            <a:r>
              <a:rPr lang="es-ES" dirty="0" smtClean="0"/>
              <a:t>Incrementar usuarios por medio de referidos y premios.</a:t>
            </a:r>
          </a:p>
          <a:p>
            <a:r>
              <a:rPr lang="es-ES" dirty="0" smtClean="0"/>
              <a:t>Entregar conocimiento educando al usuario por estos medios.</a:t>
            </a:r>
          </a:p>
          <a:p>
            <a:r>
              <a:rPr lang="es-ES" dirty="0" smtClean="0"/>
              <a:t>Generar un trafico y un voz-a-voz a partir de la marca.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0488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Estrategia Digital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2405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Que? Para que? Porque? Como?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156447" y="2003511"/>
            <a:ext cx="3346704" cy="3642649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Que?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r>
              <a:rPr lang="es-ES" dirty="0" smtClean="0"/>
              <a:t>Escoger medios de contacto con los usuarios.</a:t>
            </a:r>
          </a:p>
          <a:p>
            <a:pPr marL="45720" indent="0">
              <a:buNone/>
            </a:pPr>
            <a:r>
              <a:rPr lang="es-ES" dirty="0" smtClean="0"/>
              <a:t>Lograr que los usuarios se involucren con la marca.</a:t>
            </a:r>
          </a:p>
          <a:p>
            <a:endParaRPr lang="es-ES" dirty="0" smtClean="0"/>
          </a:p>
          <a:p>
            <a:r>
              <a:rPr lang="es-ES" dirty="0" smtClean="0"/>
              <a:t>Para que?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r>
              <a:rPr lang="es-ES" dirty="0" smtClean="0"/>
              <a:t>Incrementar reconocimiento de marca hacia el cliente.</a:t>
            </a:r>
          </a:p>
          <a:p>
            <a:pPr marL="45720" indent="0">
              <a:buNone/>
            </a:pPr>
            <a:r>
              <a:rPr lang="es-ES" dirty="0" smtClean="0"/>
              <a:t>Lograr mayor </a:t>
            </a:r>
            <a:r>
              <a:rPr lang="es-ES" dirty="0" err="1" smtClean="0"/>
              <a:t>dinamica</a:t>
            </a:r>
            <a:r>
              <a:rPr lang="es-ES" dirty="0" smtClean="0"/>
              <a:t> entre los clientes involucrados.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4"/>
          </p:nvPr>
        </p:nvSpPr>
        <p:spPr>
          <a:xfrm>
            <a:off x="4645025" y="2003511"/>
            <a:ext cx="3346704" cy="3641354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Por que?</a:t>
            </a:r>
          </a:p>
          <a:p>
            <a:endParaRPr lang="es-ES" dirty="0" smtClean="0"/>
          </a:p>
          <a:p>
            <a:pPr marL="45720" indent="0">
              <a:buNone/>
            </a:pPr>
            <a:r>
              <a:rPr lang="es-ES" dirty="0" smtClean="0"/>
              <a:t>Porque las redes sociales hoy en </a:t>
            </a:r>
            <a:r>
              <a:rPr lang="es-ES" dirty="0" err="1" smtClean="0"/>
              <a:t>dia</a:t>
            </a:r>
            <a:r>
              <a:rPr lang="es-ES" dirty="0" smtClean="0"/>
              <a:t> son un medio altamente utilizado y muy </a:t>
            </a:r>
            <a:r>
              <a:rPr lang="es-ES" dirty="0" err="1" smtClean="0"/>
              <a:t>economico</a:t>
            </a:r>
            <a:r>
              <a:rPr lang="es-ES" dirty="0" smtClean="0"/>
              <a:t> para tener contacto con los usuarios.</a:t>
            </a:r>
          </a:p>
          <a:p>
            <a:endParaRPr lang="es-ES" dirty="0" smtClean="0"/>
          </a:p>
          <a:p>
            <a:r>
              <a:rPr lang="es-ES" dirty="0" smtClean="0"/>
              <a:t>Como?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r>
              <a:rPr lang="es-ES" dirty="0" smtClean="0"/>
              <a:t>Por medio de un plan con medios y frecuencias determinadas.</a:t>
            </a:r>
          </a:p>
        </p:txBody>
      </p:sp>
    </p:spTree>
    <p:extLst>
      <p:ext uri="{BB962C8B-B14F-4D97-AF65-F5344CB8AC3E}">
        <p14:creationId xmlns:p14="http://schemas.microsoft.com/office/powerpoint/2010/main" val="152067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Planteamiento &amp; Desarrollo</a:t>
            </a:r>
            <a:endParaRPr lang="es-ES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284" y="1417638"/>
            <a:ext cx="3381925" cy="338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11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Medios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Facebook.</a:t>
            </a:r>
          </a:p>
          <a:p>
            <a:r>
              <a:rPr lang="es-ES" dirty="0" err="1" smtClean="0"/>
              <a:t>Linked</a:t>
            </a:r>
            <a:r>
              <a:rPr lang="es-ES" dirty="0" err="1"/>
              <a:t>i</a:t>
            </a:r>
            <a:r>
              <a:rPr lang="es-ES" dirty="0" err="1" smtClean="0"/>
              <a:t>n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Twitter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Youtube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Instagram</a:t>
            </a:r>
            <a:r>
              <a:rPr lang="es-ES" dirty="0" smtClean="0"/>
              <a:t>.</a:t>
            </a:r>
          </a:p>
          <a:p>
            <a:pPr marL="45720" indent="0">
              <a:buNone/>
            </a:pPr>
            <a:endParaRPr lang="es-ES" dirty="0" smtClean="0"/>
          </a:p>
          <a:p>
            <a:pPr marL="45720" indent="0">
              <a:buNone/>
            </a:pPr>
            <a:r>
              <a:rPr lang="es-ES" dirty="0" smtClean="0"/>
              <a:t>(Detallar objetivos y plan por cada medio. </a:t>
            </a:r>
            <a:r>
              <a:rPr lang="es-ES" dirty="0" err="1" smtClean="0"/>
              <a:t>Investigacion</a:t>
            </a:r>
            <a:r>
              <a:rPr lang="es-ES" dirty="0" smtClean="0"/>
              <a:t> inicial de marca en medios, </a:t>
            </a:r>
            <a:r>
              <a:rPr lang="es-ES" dirty="0" err="1" smtClean="0"/>
              <a:t>elaboracion</a:t>
            </a:r>
            <a:r>
              <a:rPr lang="es-ES" dirty="0" smtClean="0"/>
              <a:t> de contenidos, ideas de rifas y material, 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53788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451</Words>
  <Application>Microsoft Macintosh PowerPoint</Application>
  <PresentationFormat>Presentación en pantalla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Propuesta para Control y Manejo de Redes Sociales</vt:lpstr>
      <vt:lpstr>Target/Grupo Objetivo</vt:lpstr>
      <vt:lpstr>Marca &amp; Atributos</vt:lpstr>
      <vt:lpstr>Las Ventajas de la Presencia en las Redes Sociales en la Actualidad</vt:lpstr>
      <vt:lpstr>Objetivos</vt:lpstr>
      <vt:lpstr>Estrategia Digital</vt:lpstr>
      <vt:lpstr>Que? Para que? Porque? Como?</vt:lpstr>
      <vt:lpstr>Planteamiento &amp; Desarrollo</vt:lpstr>
      <vt:lpstr>Medios</vt:lpstr>
      <vt:lpstr>Tiempos, Proyecciones &amp; Aspiraciones</vt:lpstr>
      <vt:lpstr>FIN</vt:lpstr>
      <vt:lpstr>Presentación de PowerPoint</vt:lpstr>
      <vt:lpstr>Presentación de PowerPoint</vt:lpstr>
    </vt:vector>
  </TitlesOfParts>
  <Company>Importadora Nacional de Llantas IMLLA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Propuesta para Control y Manejo de Redes Sociales</dc:title>
  <dc:creator>Marinella Manzur</dc:creator>
  <cp:lastModifiedBy>Marinella Manzur</cp:lastModifiedBy>
  <cp:revision>6</cp:revision>
  <dcterms:created xsi:type="dcterms:W3CDTF">2014-05-19T19:39:03Z</dcterms:created>
  <dcterms:modified xsi:type="dcterms:W3CDTF">2014-05-19T20:31:17Z</dcterms:modified>
</cp:coreProperties>
</file>